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56" r:id="rId3"/>
    <p:sldId id="258" r:id="rId4"/>
    <p:sldId id="260" r:id="rId5"/>
    <p:sldId id="259" r:id="rId6"/>
    <p:sldId id="257" r:id="rId7"/>
    <p:sldId id="261" r:id="rId8"/>
    <p:sldId id="264" r:id="rId9"/>
    <p:sldId id="265" r:id="rId10"/>
    <p:sldId id="266" r:id="rId11"/>
    <p:sldId id="283" r:id="rId12"/>
    <p:sldId id="273" r:id="rId13"/>
    <p:sldId id="262" r:id="rId14"/>
    <p:sldId id="284" r:id="rId15"/>
    <p:sldId id="285" r:id="rId16"/>
    <p:sldId id="267" r:id="rId17"/>
    <p:sldId id="268" r:id="rId18"/>
    <p:sldId id="269" r:id="rId19"/>
    <p:sldId id="270" r:id="rId20"/>
    <p:sldId id="286" r:id="rId21"/>
    <p:sldId id="274" r:id="rId22"/>
    <p:sldId id="290" r:id="rId23"/>
    <p:sldId id="271" r:id="rId24"/>
    <p:sldId id="272" r:id="rId25"/>
    <p:sldId id="291" r:id="rId26"/>
    <p:sldId id="292" r:id="rId27"/>
    <p:sldId id="288" r:id="rId28"/>
    <p:sldId id="275" r:id="rId29"/>
    <p:sldId id="293" r:id="rId30"/>
    <p:sldId id="294" r:id="rId31"/>
    <p:sldId id="295" r:id="rId32"/>
    <p:sldId id="276" r:id="rId33"/>
    <p:sldId id="281" r:id="rId34"/>
    <p:sldId id="298" r:id="rId35"/>
    <p:sldId id="302" r:id="rId36"/>
    <p:sldId id="296" r:id="rId37"/>
    <p:sldId id="297" r:id="rId38"/>
    <p:sldId id="301"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Kline" initials="AK" lastIdx="13" clrIdx="0">
    <p:extLst>
      <p:ext uri="{19B8F6BF-5375-455C-9EA6-DF929625EA0E}">
        <p15:presenceInfo xmlns:p15="http://schemas.microsoft.com/office/powerpoint/2012/main" userId="5c69ba6dd690a6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p:restoredTop sz="96058"/>
  </p:normalViewPr>
  <p:slideViewPr>
    <p:cSldViewPr snapToGrid="0">
      <p:cViewPr varScale="1">
        <p:scale>
          <a:sx n="115" d="100"/>
          <a:sy n="115" d="100"/>
        </p:scale>
        <p:origin x="2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10T12:21:59.499" idx="13">
    <p:pos x="7680" y="32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56DF-DC67-17CA-F992-869C16C4AF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257507-D61F-5501-5683-F493AD750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D5DC64-C9A5-84E1-E2D0-3E190E054E64}"/>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5" name="Footer Placeholder 4">
            <a:extLst>
              <a:ext uri="{FF2B5EF4-FFF2-40B4-BE49-F238E27FC236}">
                <a16:creationId xmlns:a16="http://schemas.microsoft.com/office/drawing/2014/main" id="{0A93DC1D-C75D-5D4A-6BA7-9C0996D70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4D74C-50AF-D70B-C971-53DBC1EFA3D0}"/>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398126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1E27-7021-90EE-D72F-D85A155FD7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AB9EF-E5B4-1C31-0BB9-AD9B6A8081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04EDC-940B-9C17-C538-1BF8FCF4ECD3}"/>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5" name="Footer Placeholder 4">
            <a:extLst>
              <a:ext uri="{FF2B5EF4-FFF2-40B4-BE49-F238E27FC236}">
                <a16:creationId xmlns:a16="http://schemas.microsoft.com/office/drawing/2014/main" id="{20A27F1F-0BF6-79F9-39AB-3C0A5D0F1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1B4B8-32D5-057C-417E-5A9C53D01DDA}"/>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79974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89D3D3-1D88-0B1D-9EF8-F7049E74E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4BBBC-4BBC-2186-BC87-87DA608FF6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D3066-8F25-BACF-5D59-FD9409D4A895}"/>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5" name="Footer Placeholder 4">
            <a:extLst>
              <a:ext uri="{FF2B5EF4-FFF2-40B4-BE49-F238E27FC236}">
                <a16:creationId xmlns:a16="http://schemas.microsoft.com/office/drawing/2014/main" id="{DACB4AE3-D5CA-6A09-9BF9-402C6D88D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D458B-4CAA-0A88-AE8B-B46EB97ADF17}"/>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35795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8307-C4E7-1EDF-C2AC-6B0BD6FF3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35757-714F-0E3B-087A-94C6F6473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6175B-D970-E565-41DC-828511C19CF5}"/>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5" name="Footer Placeholder 4">
            <a:extLst>
              <a:ext uri="{FF2B5EF4-FFF2-40B4-BE49-F238E27FC236}">
                <a16:creationId xmlns:a16="http://schemas.microsoft.com/office/drawing/2014/main" id="{F2874E9A-E42E-0234-1BF8-234E309E6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03BC1-8A8E-677A-7BC1-ED2D3B254CEB}"/>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296349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BF17-03E4-19A9-5087-E53135668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2B37A3-E063-E5F3-69EC-85E3FF203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CE61C-0B26-DC77-80D9-A2F387F8BE08}"/>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5" name="Footer Placeholder 4">
            <a:extLst>
              <a:ext uri="{FF2B5EF4-FFF2-40B4-BE49-F238E27FC236}">
                <a16:creationId xmlns:a16="http://schemas.microsoft.com/office/drawing/2014/main" id="{5525EA11-3F73-92F6-3B16-B96ACCA9D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DA799-7FA2-AA1B-1D0C-EF8505AF7CC6}"/>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270124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4D3A-3035-07B4-8000-AAEE42460C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F68B4-4EE1-8F8C-9344-F5D0FF949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18F3A-0DBC-C6B6-80F7-536D0FC489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AE4B-FD9B-A047-9356-A78843C7787E}"/>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6" name="Footer Placeholder 5">
            <a:extLst>
              <a:ext uri="{FF2B5EF4-FFF2-40B4-BE49-F238E27FC236}">
                <a16:creationId xmlns:a16="http://schemas.microsoft.com/office/drawing/2014/main" id="{B3EF8485-D20B-8C29-C581-1F681227E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52A79-1902-CADF-ED01-4984C8620039}"/>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288081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5ABB-7006-673F-6FEF-6FB525851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49C48E-6AE0-C5A3-15BF-330BB1ACF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26250-8FF3-383F-2FC9-393E03AE7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83D3DB-385A-CD62-57E4-3E4AADC9D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0FDD5C-EA7C-6995-981C-2696C8F63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57F6D-B639-1C5A-9B26-103D7CBB080B}"/>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8" name="Footer Placeholder 7">
            <a:extLst>
              <a:ext uri="{FF2B5EF4-FFF2-40B4-BE49-F238E27FC236}">
                <a16:creationId xmlns:a16="http://schemas.microsoft.com/office/drawing/2014/main" id="{5F9C1760-A1C3-3AEC-9382-B60367D37C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5DF9A3-849A-97E9-3CB3-C29446FEDAEF}"/>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250297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F25F-7527-6A87-2821-0A7058344B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656A8B-AD8A-C964-3824-F390AE829CC2}"/>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4" name="Footer Placeholder 3">
            <a:extLst>
              <a:ext uri="{FF2B5EF4-FFF2-40B4-BE49-F238E27FC236}">
                <a16:creationId xmlns:a16="http://schemas.microsoft.com/office/drawing/2014/main" id="{44AD76AE-F3D2-56FA-5AB5-B6B37BD96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69C386-CEF6-9BDA-DCEE-270EDC96377A}"/>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254953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6AE16-4C7F-452B-1BF7-124182787FF0}"/>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3" name="Footer Placeholder 2">
            <a:extLst>
              <a:ext uri="{FF2B5EF4-FFF2-40B4-BE49-F238E27FC236}">
                <a16:creationId xmlns:a16="http://schemas.microsoft.com/office/drawing/2014/main" id="{F6B06CC8-2C89-2C93-7527-EDE38546CD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40D9C7-2B79-DC3C-23F2-4839E29823DC}"/>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255984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2111-0DC0-C49E-F69C-4B1F1B6B0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848337-5A46-615F-0B0A-039CD62B6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C9F5B-F45C-2711-2619-343CFE78D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CB647D-FE2C-F143-CD52-2F293485BF92}"/>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6" name="Footer Placeholder 5">
            <a:extLst>
              <a:ext uri="{FF2B5EF4-FFF2-40B4-BE49-F238E27FC236}">
                <a16:creationId xmlns:a16="http://schemas.microsoft.com/office/drawing/2014/main" id="{D39A7936-6492-D4A7-8FDB-C3D26B40D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26CD4-1E56-015F-BBFD-ACC1B8A9D53E}"/>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370200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90A6-2564-AC6E-D6AF-C3DD0EBA4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825F1-E1AE-1D47-84D9-16C5F57D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0C492-F227-64A5-B3D2-E46F3B7EC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0FAD7-857D-B1DD-1C5E-B70D720983EA}"/>
              </a:ext>
            </a:extLst>
          </p:cNvPr>
          <p:cNvSpPr>
            <a:spLocks noGrp="1"/>
          </p:cNvSpPr>
          <p:nvPr>
            <p:ph type="dt" sz="half" idx="10"/>
          </p:nvPr>
        </p:nvSpPr>
        <p:spPr/>
        <p:txBody>
          <a:bodyPr/>
          <a:lstStyle/>
          <a:p>
            <a:fld id="{2FC8DB27-B33A-A84F-A116-22F9C829AF54}" type="datetimeFigureOut">
              <a:rPr lang="en-US" smtClean="0"/>
              <a:t>5/10/23</a:t>
            </a:fld>
            <a:endParaRPr lang="en-US"/>
          </a:p>
        </p:txBody>
      </p:sp>
      <p:sp>
        <p:nvSpPr>
          <p:cNvPr id="6" name="Footer Placeholder 5">
            <a:extLst>
              <a:ext uri="{FF2B5EF4-FFF2-40B4-BE49-F238E27FC236}">
                <a16:creationId xmlns:a16="http://schemas.microsoft.com/office/drawing/2014/main" id="{304F2ABB-0AD9-DFB0-28DF-04ABE64E8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EB5EB-8046-F130-8374-EC2F5B32238E}"/>
              </a:ext>
            </a:extLst>
          </p:cNvPr>
          <p:cNvSpPr>
            <a:spLocks noGrp="1"/>
          </p:cNvSpPr>
          <p:nvPr>
            <p:ph type="sldNum" sz="quarter" idx="12"/>
          </p:nvPr>
        </p:nvSpPr>
        <p:spPr/>
        <p:txBody>
          <a:bodyPr/>
          <a:lstStyle/>
          <a:p>
            <a:fld id="{1DA3AFFB-8400-3A43-97BC-D9F10AD6B3C6}" type="slidenum">
              <a:rPr lang="en-US" smtClean="0"/>
              <a:t>‹#›</a:t>
            </a:fld>
            <a:endParaRPr lang="en-US"/>
          </a:p>
        </p:txBody>
      </p:sp>
    </p:spTree>
    <p:extLst>
      <p:ext uri="{BB962C8B-B14F-4D97-AF65-F5344CB8AC3E}">
        <p14:creationId xmlns:p14="http://schemas.microsoft.com/office/powerpoint/2010/main" val="307366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3BCA7-DFDE-307B-A14F-86C6B4BA9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E4522-ED37-330D-DDE8-907C9B3E9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205F8-7403-20D3-4DC0-3E07E31CB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8DB27-B33A-A84F-A116-22F9C829AF54}" type="datetimeFigureOut">
              <a:rPr lang="en-US" smtClean="0"/>
              <a:t>5/10/23</a:t>
            </a:fld>
            <a:endParaRPr lang="en-US"/>
          </a:p>
        </p:txBody>
      </p:sp>
      <p:sp>
        <p:nvSpPr>
          <p:cNvPr id="5" name="Footer Placeholder 4">
            <a:extLst>
              <a:ext uri="{FF2B5EF4-FFF2-40B4-BE49-F238E27FC236}">
                <a16:creationId xmlns:a16="http://schemas.microsoft.com/office/drawing/2014/main" id="{D056B830-3A5D-DD41-79D7-7FD69C65D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4C37AD-C5A4-7E07-2488-B31753BD4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3AFFB-8400-3A43-97BC-D9F10AD6B3C6}" type="slidenum">
              <a:rPr lang="en-US" smtClean="0"/>
              <a:t>‹#›</a:t>
            </a:fld>
            <a:endParaRPr lang="en-US"/>
          </a:p>
        </p:txBody>
      </p:sp>
    </p:spTree>
    <p:extLst>
      <p:ext uri="{BB962C8B-B14F-4D97-AF65-F5344CB8AC3E}">
        <p14:creationId xmlns:p14="http://schemas.microsoft.com/office/powerpoint/2010/main" val="168282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5E86-0B2C-D93C-03BE-3E103F425B9B}"/>
              </a:ext>
            </a:extLst>
          </p:cNvPr>
          <p:cNvSpPr>
            <a:spLocks noGrp="1"/>
          </p:cNvSpPr>
          <p:nvPr>
            <p:ph type="title"/>
          </p:nvPr>
        </p:nvSpPr>
        <p:spPr/>
        <p:txBody>
          <a:bodyPr/>
          <a:lstStyle/>
          <a:p>
            <a:r>
              <a:rPr lang="en-US" dirty="0"/>
              <a:t>Instructions for creating your own report using this template</a:t>
            </a:r>
          </a:p>
        </p:txBody>
      </p:sp>
      <p:sp>
        <p:nvSpPr>
          <p:cNvPr id="3" name="Content Placeholder 2">
            <a:extLst>
              <a:ext uri="{FF2B5EF4-FFF2-40B4-BE49-F238E27FC236}">
                <a16:creationId xmlns:a16="http://schemas.microsoft.com/office/drawing/2014/main" id="{2E9F5848-0883-FB11-B5D0-D5F0AED7D9B5}"/>
              </a:ext>
            </a:extLst>
          </p:cNvPr>
          <p:cNvSpPr>
            <a:spLocks noGrp="1"/>
          </p:cNvSpPr>
          <p:nvPr>
            <p:ph idx="1"/>
          </p:nvPr>
        </p:nvSpPr>
        <p:spPr/>
        <p:txBody>
          <a:bodyPr>
            <a:normAutofit fontScale="85000" lnSpcReduction="20000"/>
          </a:bodyPr>
          <a:lstStyle/>
          <a:p>
            <a:r>
              <a:rPr lang="en-US" dirty="0"/>
              <a:t>Save this PPT file to a new filename</a:t>
            </a:r>
          </a:p>
          <a:p>
            <a:r>
              <a:rPr lang="en-US" dirty="0"/>
              <a:t>Edit the title slide, and add your own logo, if desired</a:t>
            </a:r>
          </a:p>
          <a:p>
            <a:r>
              <a:rPr lang="en-US" dirty="0"/>
              <a:t>Log into your dashboard and click the Orchestra Cohort dropdown list to display your own organization’s results along with aggregated results</a:t>
            </a:r>
          </a:p>
          <a:p>
            <a:pPr lvl="1"/>
            <a:r>
              <a:rPr lang="en-US" dirty="0"/>
              <a:t>This template was created with results from the Detroit Symphony Orch.</a:t>
            </a:r>
          </a:p>
          <a:p>
            <a:r>
              <a:rPr lang="en-US" dirty="0"/>
              <a:t>Replace the charts with DSO data with charts that display your own results</a:t>
            </a:r>
          </a:p>
          <a:p>
            <a:pPr lvl="1"/>
            <a:r>
              <a:rPr lang="en-US" dirty="0"/>
              <a:t>You can download a PNG image file of any chart by clicking the “save as image” button under the chart; or, you can capture the chart using a screen capture</a:t>
            </a:r>
          </a:p>
          <a:p>
            <a:r>
              <a:rPr lang="en-US" dirty="0"/>
              <a:t>Edit the headlines and bullet points of each slide to reflect the findings of the new chart; if a headline holds true, you needn’t edit it</a:t>
            </a:r>
          </a:p>
          <a:p>
            <a:r>
              <a:rPr lang="en-US" dirty="0"/>
              <a:t>Need help?  Contact Kacie Willis, </a:t>
            </a:r>
            <a:r>
              <a:rPr lang="en-US" dirty="0" err="1"/>
              <a:t>kacie@wolfbrown.com</a:t>
            </a:r>
            <a:endParaRPr lang="en-US" dirty="0"/>
          </a:p>
          <a:p>
            <a:r>
              <a:rPr lang="en-US" dirty="0"/>
              <a:t>Delete this page from the deck</a:t>
            </a:r>
          </a:p>
        </p:txBody>
      </p:sp>
    </p:spTree>
    <p:extLst>
      <p:ext uri="{BB962C8B-B14F-4D97-AF65-F5344CB8AC3E}">
        <p14:creationId xmlns:p14="http://schemas.microsoft.com/office/powerpoint/2010/main" val="265792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BDD453-98D6-67CA-7329-9B62560D5190}"/>
              </a:ext>
            </a:extLst>
          </p:cNvPr>
          <p:cNvPicPr>
            <a:picLocks noChangeAspect="1"/>
          </p:cNvPicPr>
          <p:nvPr/>
        </p:nvPicPr>
        <p:blipFill>
          <a:blip r:embed="rId2"/>
          <a:stretch>
            <a:fillRect/>
          </a:stretch>
        </p:blipFill>
        <p:spPr>
          <a:xfrm>
            <a:off x="3522509" y="557090"/>
            <a:ext cx="8669491" cy="5437310"/>
          </a:xfrm>
          <a:prstGeom prst="rect">
            <a:avLst/>
          </a:prstGeom>
        </p:spPr>
      </p:pic>
      <p:sp>
        <p:nvSpPr>
          <p:cNvPr id="8" name="Title 1">
            <a:extLst>
              <a:ext uri="{FF2B5EF4-FFF2-40B4-BE49-F238E27FC236}">
                <a16:creationId xmlns:a16="http://schemas.microsoft.com/office/drawing/2014/main" id="{CD180315-11F2-5F59-9F8B-B9F6569FCF1E}"/>
              </a:ext>
            </a:extLst>
          </p:cNvPr>
          <p:cNvSpPr txBox="1">
            <a:spLocks/>
          </p:cNvSpPr>
          <p:nvPr/>
        </p:nvSpPr>
        <p:spPr>
          <a:xfrm>
            <a:off x="492512" y="365125"/>
            <a:ext cx="3298903" cy="63702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The DSO succeeds in attracting more diverse audiences to musically diverse programs</a:t>
            </a:r>
            <a:endParaRPr lang="en-US" sz="3800" dirty="0"/>
          </a:p>
        </p:txBody>
      </p:sp>
    </p:spTree>
    <p:extLst>
      <p:ext uri="{BB962C8B-B14F-4D97-AF65-F5344CB8AC3E}">
        <p14:creationId xmlns:p14="http://schemas.microsoft.com/office/powerpoint/2010/main" val="284993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90E7B-FDB6-716B-5F33-255096CA86DB}"/>
              </a:ext>
            </a:extLst>
          </p:cNvPr>
          <p:cNvPicPr>
            <a:picLocks noChangeAspect="1"/>
          </p:cNvPicPr>
          <p:nvPr/>
        </p:nvPicPr>
        <p:blipFill>
          <a:blip r:embed="rId2"/>
          <a:stretch>
            <a:fillRect/>
          </a:stretch>
        </p:blipFill>
        <p:spPr>
          <a:xfrm>
            <a:off x="3939702" y="359808"/>
            <a:ext cx="8176874" cy="5882947"/>
          </a:xfrm>
          <a:prstGeom prst="rect">
            <a:avLst/>
          </a:prstGeom>
        </p:spPr>
      </p:pic>
      <p:sp>
        <p:nvSpPr>
          <p:cNvPr id="8" name="Title 1">
            <a:extLst>
              <a:ext uri="{FF2B5EF4-FFF2-40B4-BE49-F238E27FC236}">
                <a16:creationId xmlns:a16="http://schemas.microsoft.com/office/drawing/2014/main" id="{066934B8-D2E0-9E09-1AC9-FEBDB2143D15}"/>
              </a:ext>
            </a:extLst>
          </p:cNvPr>
          <p:cNvSpPr txBox="1">
            <a:spLocks/>
          </p:cNvSpPr>
          <p:nvPr/>
        </p:nvSpPr>
        <p:spPr>
          <a:xfrm>
            <a:off x="492512" y="365125"/>
            <a:ext cx="3298903" cy="63702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The DSO’s respondents skew towards liberal political values, consistent with aggregate results</a:t>
            </a:r>
            <a:endParaRPr lang="en-US" sz="3800" dirty="0"/>
          </a:p>
        </p:txBody>
      </p:sp>
    </p:spTree>
    <p:extLst>
      <p:ext uri="{BB962C8B-B14F-4D97-AF65-F5344CB8AC3E}">
        <p14:creationId xmlns:p14="http://schemas.microsoft.com/office/powerpoint/2010/main" val="71695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1298-1DA6-94E6-F09F-74CF0657813A}"/>
              </a:ext>
            </a:extLst>
          </p:cNvPr>
          <p:cNvSpPr>
            <a:spLocks noGrp="1"/>
          </p:cNvSpPr>
          <p:nvPr>
            <p:ph type="title"/>
          </p:nvPr>
        </p:nvSpPr>
        <p:spPr/>
        <p:txBody>
          <a:bodyPr/>
          <a:lstStyle/>
          <a:p>
            <a:r>
              <a:rPr lang="en-US" dirty="0"/>
              <a:t>Feeling welcome or unwelcome</a:t>
            </a:r>
          </a:p>
        </p:txBody>
      </p:sp>
      <p:sp>
        <p:nvSpPr>
          <p:cNvPr id="3" name="Text Placeholder 2">
            <a:extLst>
              <a:ext uri="{FF2B5EF4-FFF2-40B4-BE49-F238E27FC236}">
                <a16:creationId xmlns:a16="http://schemas.microsoft.com/office/drawing/2014/main" id="{B73EC37F-DBC3-13FB-85E4-A07B98AD94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927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344FBC-97D3-71D3-FD32-B1B768E95B55}"/>
              </a:ext>
            </a:extLst>
          </p:cNvPr>
          <p:cNvPicPr>
            <a:picLocks noChangeAspect="1"/>
          </p:cNvPicPr>
          <p:nvPr/>
        </p:nvPicPr>
        <p:blipFill>
          <a:blip r:embed="rId2"/>
          <a:stretch>
            <a:fillRect/>
          </a:stretch>
        </p:blipFill>
        <p:spPr>
          <a:xfrm>
            <a:off x="3312874" y="365125"/>
            <a:ext cx="8816140" cy="5832475"/>
          </a:xfrm>
          <a:prstGeom prst="rect">
            <a:avLst/>
          </a:prstGeom>
        </p:spPr>
      </p:pic>
      <p:sp>
        <p:nvSpPr>
          <p:cNvPr id="8" name="Title 1">
            <a:extLst>
              <a:ext uri="{FF2B5EF4-FFF2-40B4-BE49-F238E27FC236}">
                <a16:creationId xmlns:a16="http://schemas.microsoft.com/office/drawing/2014/main" id="{B9722D26-138E-CEAF-3F85-4D95B02D02A5}"/>
              </a:ext>
            </a:extLst>
          </p:cNvPr>
          <p:cNvSpPr txBox="1">
            <a:spLocks/>
          </p:cNvSpPr>
          <p:nvPr/>
        </p:nvSpPr>
        <p:spPr>
          <a:xfrm>
            <a:off x="492513" y="365125"/>
            <a:ext cx="2820361" cy="60130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t>Great news - only very small percentages of DSO respondents have ever felt unwelcome. </a:t>
            </a:r>
          </a:p>
          <a:p>
            <a:endParaRPr lang="en-US" sz="2700" dirty="0"/>
          </a:p>
          <a:p>
            <a:r>
              <a:rPr lang="en-US" sz="2700" dirty="0"/>
              <a:t>On average, respondents of color (all races/ ethnicities) are twice as likely as whites to say they’ve ever felt unwelcome (aggregate data)</a:t>
            </a:r>
          </a:p>
        </p:txBody>
      </p:sp>
    </p:spTree>
    <p:extLst>
      <p:ext uri="{BB962C8B-B14F-4D97-AF65-F5344CB8AC3E}">
        <p14:creationId xmlns:p14="http://schemas.microsoft.com/office/powerpoint/2010/main" val="71998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a:xfrm>
            <a:off x="838200" y="275917"/>
            <a:ext cx="10515600" cy="1028777"/>
          </a:xfrm>
        </p:spPr>
        <p:txBody>
          <a:bodyPr>
            <a:normAutofit fontScale="90000"/>
          </a:bodyPr>
          <a:lstStyle/>
          <a:p>
            <a:r>
              <a:rPr lang="en-US" sz="3400" dirty="0"/>
              <a:t>Of those who’ve ever felt unwelcome, most cite front of house issues and other audience members’ behaviors (aggregate)</a:t>
            </a:r>
          </a:p>
        </p:txBody>
      </p:sp>
      <p:pic>
        <p:nvPicPr>
          <p:cNvPr id="8" name="Picture 7">
            <a:extLst>
              <a:ext uri="{FF2B5EF4-FFF2-40B4-BE49-F238E27FC236}">
                <a16:creationId xmlns:a16="http://schemas.microsoft.com/office/drawing/2014/main" id="{2B6E3404-86EF-983C-7942-C6995AEF2B7E}"/>
              </a:ext>
            </a:extLst>
          </p:cNvPr>
          <p:cNvPicPr>
            <a:picLocks noChangeAspect="1"/>
          </p:cNvPicPr>
          <p:nvPr/>
        </p:nvPicPr>
        <p:blipFill>
          <a:blip r:embed="rId2"/>
          <a:stretch>
            <a:fillRect/>
          </a:stretch>
        </p:blipFill>
        <p:spPr>
          <a:xfrm>
            <a:off x="838200" y="1516441"/>
            <a:ext cx="9476678" cy="5341559"/>
          </a:xfrm>
          <a:prstGeom prst="rect">
            <a:avLst/>
          </a:prstGeom>
        </p:spPr>
      </p:pic>
      <p:sp>
        <p:nvSpPr>
          <p:cNvPr id="9" name="TextBox 8">
            <a:extLst>
              <a:ext uri="{FF2B5EF4-FFF2-40B4-BE49-F238E27FC236}">
                <a16:creationId xmlns:a16="http://schemas.microsoft.com/office/drawing/2014/main" id="{A8963117-F447-71CA-0278-3CC72D9FD927}"/>
              </a:ext>
            </a:extLst>
          </p:cNvPr>
          <p:cNvSpPr txBox="1"/>
          <p:nvPr/>
        </p:nvSpPr>
        <p:spPr>
          <a:xfrm>
            <a:off x="8229600" y="5143779"/>
            <a:ext cx="3646450" cy="1477328"/>
          </a:xfrm>
          <a:prstGeom prst="rect">
            <a:avLst/>
          </a:prstGeom>
          <a:solidFill>
            <a:schemeClr val="accent1">
              <a:lumMod val="20000"/>
              <a:lumOff val="80000"/>
            </a:schemeClr>
          </a:solidFill>
          <a:ln w="12700">
            <a:solidFill>
              <a:schemeClr val="tx2">
                <a:lumMod val="50000"/>
              </a:schemeClr>
            </a:solidFill>
          </a:ln>
          <a:effectLst>
            <a:outerShdw blurRad="50800" dist="38100" dir="2700000" algn="tl" rotWithShape="0">
              <a:prstClr val="black">
                <a:alpha val="40000"/>
              </a:prstClr>
            </a:outerShdw>
          </a:effectLst>
        </p:spPr>
        <p:txBody>
          <a:bodyPr wrap="square" rtlCol="0">
            <a:spAutoFit/>
          </a:bodyPr>
          <a:lstStyle/>
          <a:p>
            <a:r>
              <a:rPr lang="en-US" i="1" dirty="0">
                <a:solidFill>
                  <a:srgbClr val="002060"/>
                </a:solidFill>
              </a:rPr>
              <a:t>Front-of-house staff should examine the wealth of responses to an open-ended follow-up question to gain insight into what makes people feel unwelcome.</a:t>
            </a:r>
          </a:p>
        </p:txBody>
      </p:sp>
    </p:spTree>
    <p:extLst>
      <p:ext uri="{BB962C8B-B14F-4D97-AF65-F5344CB8AC3E}">
        <p14:creationId xmlns:p14="http://schemas.microsoft.com/office/powerpoint/2010/main" val="379304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Questions for discussion</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lnSpcReduction="10000"/>
          </a:bodyPr>
          <a:lstStyle/>
          <a:p>
            <a:r>
              <a:rPr lang="en-US" dirty="0"/>
              <a:t>What “should” the audience experience “look like” and are we clearly messaging this?</a:t>
            </a:r>
          </a:p>
          <a:p>
            <a:r>
              <a:rPr lang="en-US" dirty="0"/>
              <a:t>How do we mitigate the natural tensions within the generational divides in our audiences when it comes to enforcement of performance etiquette?</a:t>
            </a:r>
          </a:p>
          <a:p>
            <a:r>
              <a:rPr lang="en-US" dirty="0"/>
              <a:t>How do we exhibit and encourage inclusivity knowing that the lifestyles, expectations, habits, and comfort levels of different generations are different?</a:t>
            </a:r>
          </a:p>
          <a:p>
            <a:r>
              <a:rPr lang="en-US" dirty="0"/>
              <a:t>How can we address front-of-house issues to ensure that the more diverse audiences we are trying to develop have a more welcoming experience?</a:t>
            </a:r>
          </a:p>
          <a:p>
            <a:endParaRPr lang="en-US" dirty="0"/>
          </a:p>
          <a:p>
            <a:endParaRPr lang="en-US" dirty="0"/>
          </a:p>
        </p:txBody>
      </p:sp>
    </p:spTree>
    <p:extLst>
      <p:ext uri="{BB962C8B-B14F-4D97-AF65-F5344CB8AC3E}">
        <p14:creationId xmlns:p14="http://schemas.microsoft.com/office/powerpoint/2010/main" val="24287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1298-1DA6-94E6-F09F-74CF0657813A}"/>
              </a:ext>
            </a:extLst>
          </p:cNvPr>
          <p:cNvSpPr>
            <a:spLocks noGrp="1"/>
          </p:cNvSpPr>
          <p:nvPr>
            <p:ph type="title"/>
          </p:nvPr>
        </p:nvSpPr>
        <p:spPr/>
        <p:txBody>
          <a:bodyPr/>
          <a:lstStyle/>
          <a:p>
            <a:r>
              <a:rPr lang="en-US" dirty="0"/>
              <a:t>Attitudes about “Inclusion”</a:t>
            </a:r>
          </a:p>
        </p:txBody>
      </p:sp>
      <p:sp>
        <p:nvSpPr>
          <p:cNvPr id="3" name="Text Placeholder 2">
            <a:extLst>
              <a:ext uri="{FF2B5EF4-FFF2-40B4-BE49-F238E27FC236}">
                <a16:creationId xmlns:a16="http://schemas.microsoft.com/office/drawing/2014/main" id="{B73EC37F-DBC3-13FB-85E4-A07B98AD94A7}"/>
              </a:ext>
            </a:extLst>
          </p:cNvPr>
          <p:cNvSpPr>
            <a:spLocks noGrp="1"/>
          </p:cNvSpPr>
          <p:nvPr>
            <p:ph type="body" idx="1"/>
          </p:nvPr>
        </p:nvSpPr>
        <p:spPr/>
        <p:txBody>
          <a:bodyPr/>
          <a:lstStyle/>
          <a:p>
            <a:r>
              <a:rPr lang="en-US" dirty="0"/>
              <a:t>For the purposes of this survey, we define “inclusion” as work that organizations like ours do to ensure that all people feel invited to attend, and, when they come, feel welcome, valued, and respected. </a:t>
            </a:r>
          </a:p>
        </p:txBody>
      </p:sp>
    </p:spTree>
    <p:extLst>
      <p:ext uri="{BB962C8B-B14F-4D97-AF65-F5344CB8AC3E}">
        <p14:creationId xmlns:p14="http://schemas.microsoft.com/office/powerpoint/2010/main" val="321818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a:xfrm>
            <a:off x="492512" y="365125"/>
            <a:ext cx="3298903" cy="6370212"/>
          </a:xfrm>
        </p:spPr>
        <p:txBody>
          <a:bodyPr anchor="t">
            <a:normAutofit/>
          </a:bodyPr>
          <a:lstStyle/>
          <a:p>
            <a:r>
              <a:rPr lang="en-US" sz="2800" dirty="0"/>
              <a:t>DSO respondents overwhelmingly support the efforts of arts organizations to be inclusive, esp. those who attend diverse programs.</a:t>
            </a:r>
          </a:p>
        </p:txBody>
      </p:sp>
      <p:pic>
        <p:nvPicPr>
          <p:cNvPr id="5" name="Picture 4">
            <a:extLst>
              <a:ext uri="{FF2B5EF4-FFF2-40B4-BE49-F238E27FC236}">
                <a16:creationId xmlns:a16="http://schemas.microsoft.com/office/drawing/2014/main" id="{B168EF53-BF67-C467-7996-E0D8E1A21C69}"/>
              </a:ext>
            </a:extLst>
          </p:cNvPr>
          <p:cNvPicPr>
            <a:picLocks noChangeAspect="1"/>
          </p:cNvPicPr>
          <p:nvPr/>
        </p:nvPicPr>
        <p:blipFill>
          <a:blip r:embed="rId2"/>
          <a:stretch>
            <a:fillRect/>
          </a:stretch>
        </p:blipFill>
        <p:spPr>
          <a:xfrm>
            <a:off x="4049752" y="365125"/>
            <a:ext cx="7772400" cy="6059837"/>
          </a:xfrm>
          <a:prstGeom prst="rect">
            <a:avLst/>
          </a:prstGeom>
        </p:spPr>
      </p:pic>
    </p:spTree>
    <p:extLst>
      <p:ext uri="{BB962C8B-B14F-4D97-AF65-F5344CB8AC3E}">
        <p14:creationId xmlns:p14="http://schemas.microsoft.com/office/powerpoint/2010/main" val="381983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A42C69-E06D-D349-E9B2-77D52F793F3A}"/>
              </a:ext>
            </a:extLst>
          </p:cNvPr>
          <p:cNvPicPr>
            <a:picLocks noChangeAspect="1"/>
          </p:cNvPicPr>
          <p:nvPr/>
        </p:nvPicPr>
        <p:blipFill>
          <a:blip r:embed="rId2"/>
          <a:stretch>
            <a:fillRect/>
          </a:stretch>
        </p:blipFill>
        <p:spPr>
          <a:xfrm>
            <a:off x="3927087" y="365125"/>
            <a:ext cx="8098525" cy="6080280"/>
          </a:xfrm>
          <a:prstGeom prst="rect">
            <a:avLst/>
          </a:prstGeom>
        </p:spPr>
      </p:pic>
      <p:sp>
        <p:nvSpPr>
          <p:cNvPr id="6" name="Title 1">
            <a:extLst>
              <a:ext uri="{FF2B5EF4-FFF2-40B4-BE49-F238E27FC236}">
                <a16:creationId xmlns:a16="http://schemas.microsoft.com/office/drawing/2014/main" id="{FE558E71-D80E-5259-167B-A4A77877D0CF}"/>
              </a:ext>
            </a:extLst>
          </p:cNvPr>
          <p:cNvSpPr>
            <a:spLocks noGrp="1"/>
          </p:cNvSpPr>
          <p:nvPr>
            <p:ph type="title"/>
          </p:nvPr>
        </p:nvSpPr>
        <p:spPr>
          <a:xfrm>
            <a:off x="492512" y="365125"/>
            <a:ext cx="3298903" cy="6370212"/>
          </a:xfrm>
        </p:spPr>
        <p:txBody>
          <a:bodyPr anchor="t">
            <a:normAutofit/>
          </a:bodyPr>
          <a:lstStyle/>
          <a:p>
            <a:r>
              <a:rPr lang="en-US" sz="2800" dirty="0"/>
              <a:t>Compared to aggregate results, DSO respondents are more likely to describe the DSO as “very inclusive.”</a:t>
            </a:r>
            <a:br>
              <a:rPr lang="en-US" sz="2800" dirty="0"/>
            </a:br>
            <a:br>
              <a:rPr lang="en-US" sz="2800" dirty="0"/>
            </a:br>
            <a:r>
              <a:rPr lang="en-US" sz="2800" dirty="0"/>
              <a:t>Diving deeper, African American respondents are less likely than white respondents to perceive their local orchestra as “inclusive.” (aggregate data)</a:t>
            </a:r>
          </a:p>
        </p:txBody>
      </p:sp>
    </p:spTree>
    <p:extLst>
      <p:ext uri="{BB962C8B-B14F-4D97-AF65-F5344CB8AC3E}">
        <p14:creationId xmlns:p14="http://schemas.microsoft.com/office/powerpoint/2010/main" val="418008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FB929E-CFD6-647A-BF9C-71EC3E3A03BD}"/>
              </a:ext>
            </a:extLst>
          </p:cNvPr>
          <p:cNvSpPr>
            <a:spLocks noGrp="1"/>
          </p:cNvSpPr>
          <p:nvPr>
            <p:ph type="title"/>
          </p:nvPr>
        </p:nvSpPr>
        <p:spPr>
          <a:xfrm>
            <a:off x="492512" y="365125"/>
            <a:ext cx="3298903" cy="6370212"/>
          </a:xfrm>
        </p:spPr>
        <p:txBody>
          <a:bodyPr anchor="t">
            <a:noAutofit/>
          </a:bodyPr>
          <a:lstStyle/>
          <a:p>
            <a:pPr>
              <a:buClr>
                <a:schemeClr val="tx1"/>
              </a:buClr>
            </a:pPr>
            <a:r>
              <a:rPr lang="en-US" sz="2400" dirty="0"/>
              <a:t>While feelings about the DSO’s inclusivity are positive, only about 30% to 40% of respondents can think of a specific action the DSO has taken to be more inclusive. Many cannot think of anything, or say they “don’t know.”</a:t>
            </a:r>
            <a:br>
              <a:rPr lang="en-US" sz="2400" dirty="0"/>
            </a:br>
            <a:br>
              <a:rPr lang="en-US" sz="2400" dirty="0"/>
            </a:br>
            <a:r>
              <a:rPr lang="en-US" sz="2400" dirty="0"/>
              <a:t>Those who answered “Yes” were asked to give an example of a specific action. Results illustrate how the DSO’s efforts towards inclusivity are legible to audiences.</a:t>
            </a:r>
          </a:p>
        </p:txBody>
      </p:sp>
      <p:pic>
        <p:nvPicPr>
          <p:cNvPr id="6" name="Picture 5">
            <a:extLst>
              <a:ext uri="{FF2B5EF4-FFF2-40B4-BE49-F238E27FC236}">
                <a16:creationId xmlns:a16="http://schemas.microsoft.com/office/drawing/2014/main" id="{8E5CD1D5-7EDB-E78E-A279-6DFB3B05062D}"/>
              </a:ext>
            </a:extLst>
          </p:cNvPr>
          <p:cNvPicPr>
            <a:picLocks noChangeAspect="1"/>
          </p:cNvPicPr>
          <p:nvPr/>
        </p:nvPicPr>
        <p:blipFill>
          <a:blip r:embed="rId2"/>
          <a:stretch>
            <a:fillRect/>
          </a:stretch>
        </p:blipFill>
        <p:spPr>
          <a:xfrm>
            <a:off x="3927087" y="445062"/>
            <a:ext cx="8183197" cy="5978040"/>
          </a:xfrm>
          <a:prstGeom prst="rect">
            <a:avLst/>
          </a:prstGeom>
        </p:spPr>
      </p:pic>
    </p:spTree>
    <p:extLst>
      <p:ext uri="{BB962C8B-B14F-4D97-AF65-F5344CB8AC3E}">
        <p14:creationId xmlns:p14="http://schemas.microsoft.com/office/powerpoint/2010/main" val="317226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F4E5-E7EF-A155-FC42-F5530F2B4FB8}"/>
              </a:ext>
            </a:extLst>
          </p:cNvPr>
          <p:cNvSpPr>
            <a:spLocks noGrp="1"/>
          </p:cNvSpPr>
          <p:nvPr>
            <p:ph type="ctrTitle"/>
          </p:nvPr>
        </p:nvSpPr>
        <p:spPr>
          <a:xfrm>
            <a:off x="1524000" y="3780208"/>
            <a:ext cx="9144000" cy="956334"/>
          </a:xfrm>
        </p:spPr>
        <p:txBody>
          <a:bodyPr>
            <a:normAutofit fontScale="90000"/>
          </a:bodyPr>
          <a:lstStyle/>
          <a:p>
            <a:r>
              <a:rPr lang="en-US" dirty="0"/>
              <a:t>Summary of IDEA Study Results</a:t>
            </a:r>
          </a:p>
        </p:txBody>
      </p:sp>
      <p:sp>
        <p:nvSpPr>
          <p:cNvPr id="3" name="Subtitle 2">
            <a:extLst>
              <a:ext uri="{FF2B5EF4-FFF2-40B4-BE49-F238E27FC236}">
                <a16:creationId xmlns:a16="http://schemas.microsoft.com/office/drawing/2014/main" id="{C282192F-F60E-CAAC-CE16-2C686615C02F}"/>
              </a:ext>
            </a:extLst>
          </p:cNvPr>
          <p:cNvSpPr>
            <a:spLocks noGrp="1"/>
          </p:cNvSpPr>
          <p:nvPr>
            <p:ph type="subTitle" idx="1"/>
          </p:nvPr>
        </p:nvSpPr>
        <p:spPr>
          <a:xfrm>
            <a:off x="1524000" y="5341627"/>
            <a:ext cx="9144000" cy="601972"/>
          </a:xfrm>
        </p:spPr>
        <p:txBody>
          <a:bodyPr/>
          <a:lstStyle/>
          <a:p>
            <a:r>
              <a:rPr lang="en-US" dirty="0"/>
              <a:t>Detroit Symphony Orchestra</a:t>
            </a:r>
          </a:p>
        </p:txBody>
      </p:sp>
      <p:pic>
        <p:nvPicPr>
          <p:cNvPr id="5" name="Picture 4">
            <a:extLst>
              <a:ext uri="{FF2B5EF4-FFF2-40B4-BE49-F238E27FC236}">
                <a16:creationId xmlns:a16="http://schemas.microsoft.com/office/drawing/2014/main" id="{4A8E276D-4807-AB46-2600-778796645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305" y="316534"/>
            <a:ext cx="3329390" cy="1999946"/>
          </a:xfrm>
          <a:prstGeom prst="rect">
            <a:avLst/>
          </a:prstGeom>
        </p:spPr>
      </p:pic>
    </p:spTree>
    <p:extLst>
      <p:ext uri="{BB962C8B-B14F-4D97-AF65-F5344CB8AC3E}">
        <p14:creationId xmlns:p14="http://schemas.microsoft.com/office/powerpoint/2010/main" val="333406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Questions for discussion</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a:bodyPr>
          <a:lstStyle/>
          <a:p>
            <a:r>
              <a:rPr lang="en-US" dirty="0"/>
              <a:t>Inclusion is signaled at every step of the marketing process, and at every touch point of the audience experience.</a:t>
            </a:r>
          </a:p>
          <a:p>
            <a:r>
              <a:rPr lang="en-US" dirty="0"/>
              <a:t>Where are your strong points and your weak points in both signaling inclusivity and making it real?</a:t>
            </a:r>
          </a:p>
          <a:p>
            <a:r>
              <a:rPr lang="en-US" dirty="0"/>
              <a:t>How might the orchestra be more explicit in its communications about inclusivity?</a:t>
            </a:r>
          </a:p>
          <a:p>
            <a:endParaRPr lang="en-US" dirty="0"/>
          </a:p>
        </p:txBody>
      </p:sp>
    </p:spTree>
    <p:extLst>
      <p:ext uri="{BB962C8B-B14F-4D97-AF65-F5344CB8AC3E}">
        <p14:creationId xmlns:p14="http://schemas.microsoft.com/office/powerpoint/2010/main" val="384127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1298-1DA6-94E6-F09F-74CF0657813A}"/>
              </a:ext>
            </a:extLst>
          </p:cNvPr>
          <p:cNvSpPr>
            <a:spLocks noGrp="1"/>
          </p:cNvSpPr>
          <p:nvPr>
            <p:ph type="title"/>
          </p:nvPr>
        </p:nvSpPr>
        <p:spPr/>
        <p:txBody>
          <a:bodyPr/>
          <a:lstStyle/>
          <a:p>
            <a:r>
              <a:rPr lang="en-US" dirty="0"/>
              <a:t>Attitudes about “Diversity”</a:t>
            </a:r>
          </a:p>
        </p:txBody>
      </p:sp>
      <p:sp>
        <p:nvSpPr>
          <p:cNvPr id="3" name="Text Placeholder 2">
            <a:extLst>
              <a:ext uri="{FF2B5EF4-FFF2-40B4-BE49-F238E27FC236}">
                <a16:creationId xmlns:a16="http://schemas.microsoft.com/office/drawing/2014/main" id="{B73EC37F-DBC3-13FB-85E4-A07B98AD94A7}"/>
              </a:ext>
            </a:extLst>
          </p:cNvPr>
          <p:cNvSpPr>
            <a:spLocks noGrp="1"/>
          </p:cNvSpPr>
          <p:nvPr>
            <p:ph type="body" idx="1"/>
          </p:nvPr>
        </p:nvSpPr>
        <p:spPr/>
        <p:txBody>
          <a:bodyPr>
            <a:normAutofit fontScale="92500"/>
          </a:bodyPr>
          <a:lstStyle/>
          <a:p>
            <a:r>
              <a:rPr lang="en-US" dirty="0"/>
              <a:t>Diversity is reflected in the actions that organizations like ours take to ensure that our board of directors, staff and artists reflect a range of perspectives, cultural backgrounds and life experiences. Diversity can refer to race, ethnicity, socioeconomic status, gender, sexual orientation, religion, disability, age, language, and other factors.</a:t>
            </a:r>
          </a:p>
        </p:txBody>
      </p:sp>
    </p:spTree>
    <p:extLst>
      <p:ext uri="{BB962C8B-B14F-4D97-AF65-F5344CB8AC3E}">
        <p14:creationId xmlns:p14="http://schemas.microsoft.com/office/powerpoint/2010/main" val="330670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39A415-8FB9-08AA-C507-3C232EDD5B42}"/>
              </a:ext>
            </a:extLst>
          </p:cNvPr>
          <p:cNvPicPr>
            <a:picLocks noChangeAspect="1"/>
          </p:cNvPicPr>
          <p:nvPr/>
        </p:nvPicPr>
        <p:blipFill>
          <a:blip r:embed="rId2"/>
          <a:stretch>
            <a:fillRect/>
          </a:stretch>
        </p:blipFill>
        <p:spPr>
          <a:xfrm>
            <a:off x="3768594" y="365125"/>
            <a:ext cx="8150761" cy="6370212"/>
          </a:xfrm>
          <a:prstGeom prst="rect">
            <a:avLst/>
          </a:prstGeom>
        </p:spPr>
      </p:pic>
      <p:sp>
        <p:nvSpPr>
          <p:cNvPr id="6" name="Title 1">
            <a:extLst>
              <a:ext uri="{FF2B5EF4-FFF2-40B4-BE49-F238E27FC236}">
                <a16:creationId xmlns:a16="http://schemas.microsoft.com/office/drawing/2014/main" id="{EDBF267C-91BE-2DE6-3E1E-2F10B5A8EED5}"/>
              </a:ext>
            </a:extLst>
          </p:cNvPr>
          <p:cNvSpPr>
            <a:spLocks noGrp="1"/>
          </p:cNvSpPr>
          <p:nvPr>
            <p:ph type="title"/>
          </p:nvPr>
        </p:nvSpPr>
        <p:spPr>
          <a:xfrm>
            <a:off x="395112" y="365125"/>
            <a:ext cx="3396304" cy="6370212"/>
          </a:xfrm>
        </p:spPr>
        <p:txBody>
          <a:bodyPr anchor="t">
            <a:normAutofit/>
          </a:bodyPr>
          <a:lstStyle/>
          <a:p>
            <a:r>
              <a:rPr lang="en-US" sz="3600" dirty="0"/>
              <a:t>A majority of DSO respondents feel that arts organizations should work towards greater diversity, especially those who attend diverse programs</a:t>
            </a:r>
          </a:p>
        </p:txBody>
      </p:sp>
    </p:spTree>
    <p:extLst>
      <p:ext uri="{BB962C8B-B14F-4D97-AF65-F5344CB8AC3E}">
        <p14:creationId xmlns:p14="http://schemas.microsoft.com/office/powerpoint/2010/main" val="189309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AA036-0FFA-3B22-50D0-E8F8C478554C}"/>
              </a:ext>
            </a:extLst>
          </p:cNvPr>
          <p:cNvPicPr>
            <a:picLocks noChangeAspect="1"/>
          </p:cNvPicPr>
          <p:nvPr/>
        </p:nvPicPr>
        <p:blipFill>
          <a:blip r:embed="rId2"/>
          <a:stretch>
            <a:fillRect/>
          </a:stretch>
        </p:blipFill>
        <p:spPr>
          <a:xfrm>
            <a:off x="3850338" y="365125"/>
            <a:ext cx="8084041" cy="6103408"/>
          </a:xfrm>
          <a:prstGeom prst="rect">
            <a:avLst/>
          </a:prstGeom>
        </p:spPr>
      </p:pic>
      <p:sp>
        <p:nvSpPr>
          <p:cNvPr id="6" name="Title 1">
            <a:extLst>
              <a:ext uri="{FF2B5EF4-FFF2-40B4-BE49-F238E27FC236}">
                <a16:creationId xmlns:a16="http://schemas.microsoft.com/office/drawing/2014/main" id="{61DF5349-BBA1-0C6C-1A0B-4D81995B5666}"/>
              </a:ext>
            </a:extLst>
          </p:cNvPr>
          <p:cNvSpPr>
            <a:spLocks noGrp="1"/>
          </p:cNvSpPr>
          <p:nvPr>
            <p:ph type="title"/>
          </p:nvPr>
        </p:nvSpPr>
        <p:spPr>
          <a:xfrm>
            <a:off x="395112" y="365125"/>
            <a:ext cx="3396304" cy="6370212"/>
          </a:xfrm>
        </p:spPr>
        <p:txBody>
          <a:bodyPr anchor="t">
            <a:normAutofit fontScale="90000"/>
          </a:bodyPr>
          <a:lstStyle/>
          <a:p>
            <a:r>
              <a:rPr lang="en-US" sz="3600" dirty="0"/>
              <a:t>Compared to aggregate figures, DSO respondents are a bit more likely to see diversity in the orchestra musicians. Note here the relatively low percentages of respondents who answered “don’t know.”</a:t>
            </a:r>
          </a:p>
        </p:txBody>
      </p:sp>
    </p:spTree>
    <p:extLst>
      <p:ext uri="{BB962C8B-B14F-4D97-AF65-F5344CB8AC3E}">
        <p14:creationId xmlns:p14="http://schemas.microsoft.com/office/powerpoint/2010/main" val="1003168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ED8379-73B8-52DD-D74F-2CC16FE45A44}"/>
              </a:ext>
            </a:extLst>
          </p:cNvPr>
          <p:cNvPicPr>
            <a:picLocks noChangeAspect="1"/>
          </p:cNvPicPr>
          <p:nvPr/>
        </p:nvPicPr>
        <p:blipFill>
          <a:blip r:embed="rId2"/>
          <a:stretch>
            <a:fillRect/>
          </a:stretch>
        </p:blipFill>
        <p:spPr>
          <a:xfrm>
            <a:off x="4031844" y="485422"/>
            <a:ext cx="7772400" cy="5704663"/>
          </a:xfrm>
          <a:prstGeom prst="rect">
            <a:avLst/>
          </a:prstGeom>
        </p:spPr>
      </p:pic>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395112" y="365125"/>
            <a:ext cx="3396304" cy="6370212"/>
          </a:xfrm>
        </p:spPr>
        <p:txBody>
          <a:bodyPr anchor="t">
            <a:normAutofit/>
          </a:bodyPr>
          <a:lstStyle/>
          <a:p>
            <a:r>
              <a:rPr lang="en-US" sz="3600" dirty="0"/>
              <a:t>Much stronger levels of diversity are reported for “guest artists” – both in aggregate, and for the DSO. Again, note here the low figures for “don’t know.”</a:t>
            </a:r>
          </a:p>
        </p:txBody>
      </p:sp>
    </p:spTree>
    <p:extLst>
      <p:ext uri="{BB962C8B-B14F-4D97-AF65-F5344CB8AC3E}">
        <p14:creationId xmlns:p14="http://schemas.microsoft.com/office/powerpoint/2010/main" val="77210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395112" y="365125"/>
            <a:ext cx="3396304" cy="6370212"/>
          </a:xfrm>
        </p:spPr>
        <p:txBody>
          <a:bodyPr anchor="t">
            <a:normAutofit fontScale="90000"/>
          </a:bodyPr>
          <a:lstStyle/>
          <a:p>
            <a:r>
              <a:rPr lang="en-US" sz="3600" dirty="0"/>
              <a:t>Three-quarters of DSO respondents have no idea how diverse the board of directors is. What more might we do to communicate about the diversity of board and staff?</a:t>
            </a:r>
          </a:p>
        </p:txBody>
      </p:sp>
      <p:pic>
        <p:nvPicPr>
          <p:cNvPr id="3" name="Picture 2">
            <a:extLst>
              <a:ext uri="{FF2B5EF4-FFF2-40B4-BE49-F238E27FC236}">
                <a16:creationId xmlns:a16="http://schemas.microsoft.com/office/drawing/2014/main" id="{AFA85F25-3883-B432-B981-723D14F6D120}"/>
              </a:ext>
            </a:extLst>
          </p:cNvPr>
          <p:cNvPicPr>
            <a:picLocks noChangeAspect="1"/>
          </p:cNvPicPr>
          <p:nvPr/>
        </p:nvPicPr>
        <p:blipFill>
          <a:blip r:embed="rId2"/>
          <a:stretch>
            <a:fillRect/>
          </a:stretch>
        </p:blipFill>
        <p:spPr>
          <a:xfrm>
            <a:off x="3791416" y="365125"/>
            <a:ext cx="8235244" cy="6187234"/>
          </a:xfrm>
          <a:prstGeom prst="rect">
            <a:avLst/>
          </a:prstGeom>
        </p:spPr>
      </p:pic>
    </p:spTree>
    <p:extLst>
      <p:ext uri="{BB962C8B-B14F-4D97-AF65-F5344CB8AC3E}">
        <p14:creationId xmlns:p14="http://schemas.microsoft.com/office/powerpoint/2010/main" val="4212827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395112" y="365125"/>
            <a:ext cx="2897291" cy="6370212"/>
          </a:xfrm>
        </p:spPr>
        <p:txBody>
          <a:bodyPr anchor="t">
            <a:normAutofit fontScale="90000"/>
          </a:bodyPr>
          <a:lstStyle/>
          <a:p>
            <a:r>
              <a:rPr lang="en-US" sz="2600" dirty="0"/>
              <a:t>When asked what steps we might take towards greater diversity, the highest support was expressed for “more concerts by different kinds of ensembles,” “hire orchestra musicians with diverse backgrounds,” and “feature musical traditions from around the world.” However, roughly a quarter of all respondents don’t think any of these steps are a priority.</a:t>
            </a:r>
          </a:p>
        </p:txBody>
      </p:sp>
      <p:pic>
        <p:nvPicPr>
          <p:cNvPr id="5" name="Picture 4">
            <a:extLst>
              <a:ext uri="{FF2B5EF4-FFF2-40B4-BE49-F238E27FC236}">
                <a16:creationId xmlns:a16="http://schemas.microsoft.com/office/drawing/2014/main" id="{67AAC4D4-D89C-3186-D05A-52EB835B97AA}"/>
              </a:ext>
            </a:extLst>
          </p:cNvPr>
          <p:cNvPicPr>
            <a:picLocks noChangeAspect="1"/>
          </p:cNvPicPr>
          <p:nvPr/>
        </p:nvPicPr>
        <p:blipFill>
          <a:blip r:embed="rId2"/>
          <a:stretch>
            <a:fillRect/>
          </a:stretch>
        </p:blipFill>
        <p:spPr>
          <a:xfrm>
            <a:off x="3382715" y="365125"/>
            <a:ext cx="8749717" cy="5448653"/>
          </a:xfrm>
          <a:prstGeom prst="rect">
            <a:avLst/>
          </a:prstGeom>
        </p:spPr>
      </p:pic>
    </p:spTree>
    <p:extLst>
      <p:ext uri="{BB962C8B-B14F-4D97-AF65-F5344CB8AC3E}">
        <p14:creationId xmlns:p14="http://schemas.microsoft.com/office/powerpoint/2010/main" val="107680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Questions for discussion</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fontScale="92500" lnSpcReduction="20000"/>
          </a:bodyPr>
          <a:lstStyle/>
          <a:p>
            <a:r>
              <a:rPr lang="en-US" dirty="0"/>
              <a:t>How can we address the lack of knowledge about staff and board makeup, especially through communications to those for whom diversity is important?</a:t>
            </a:r>
          </a:p>
          <a:p>
            <a:r>
              <a:rPr lang="en-US" dirty="0"/>
              <a:t>The study finds differences in opinions and priorities around diversity. A small group of respondents – about 10% – doesn’t care at all about diversity, while about 50% say its “very important.” How do we act on this information?</a:t>
            </a:r>
          </a:p>
          <a:p>
            <a:r>
              <a:rPr lang="en-US" dirty="0"/>
              <a:t>Given the visibility of the orchestra musicians to the audience, the diversity level of the orchestra is a critical indicator of our progress towards diversity. What can be done to push forward on this front?</a:t>
            </a:r>
          </a:p>
          <a:p>
            <a:r>
              <a:rPr lang="en-US" dirty="0"/>
              <a:t>The data suggests that cultivation of younger audiences as lifelong symphony supporters will result in greater support for EDI efforts in the long-term. What strategies can we employ here?</a:t>
            </a:r>
          </a:p>
          <a:p>
            <a:endParaRPr lang="en-US" dirty="0"/>
          </a:p>
          <a:p>
            <a:endParaRPr lang="en-US" dirty="0"/>
          </a:p>
          <a:p>
            <a:endParaRPr lang="en-US" dirty="0"/>
          </a:p>
        </p:txBody>
      </p:sp>
    </p:spTree>
    <p:extLst>
      <p:ext uri="{BB962C8B-B14F-4D97-AF65-F5344CB8AC3E}">
        <p14:creationId xmlns:p14="http://schemas.microsoft.com/office/powerpoint/2010/main" val="378740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1298-1DA6-94E6-F09F-74CF0657813A}"/>
              </a:ext>
            </a:extLst>
          </p:cNvPr>
          <p:cNvSpPr>
            <a:spLocks noGrp="1"/>
          </p:cNvSpPr>
          <p:nvPr>
            <p:ph type="title"/>
          </p:nvPr>
        </p:nvSpPr>
        <p:spPr/>
        <p:txBody>
          <a:bodyPr/>
          <a:lstStyle/>
          <a:p>
            <a:r>
              <a:rPr lang="en-US" dirty="0"/>
              <a:t>Attitudes about “Equity”</a:t>
            </a:r>
          </a:p>
        </p:txBody>
      </p:sp>
      <p:sp>
        <p:nvSpPr>
          <p:cNvPr id="3" name="Text Placeholder 2">
            <a:extLst>
              <a:ext uri="{FF2B5EF4-FFF2-40B4-BE49-F238E27FC236}">
                <a16:creationId xmlns:a16="http://schemas.microsoft.com/office/drawing/2014/main" id="{B73EC37F-DBC3-13FB-85E4-A07B98AD94A7}"/>
              </a:ext>
            </a:extLst>
          </p:cNvPr>
          <p:cNvSpPr>
            <a:spLocks noGrp="1"/>
          </p:cNvSpPr>
          <p:nvPr>
            <p:ph type="body" idx="1"/>
          </p:nvPr>
        </p:nvSpPr>
        <p:spPr/>
        <p:txBody>
          <a:bodyPr>
            <a:normAutofit/>
          </a:bodyPr>
          <a:lstStyle/>
          <a:p>
            <a:r>
              <a:rPr lang="en-US" dirty="0"/>
              <a:t>In using the term “equity,” we refer to the policies and structures that organizations like ours put in place to empower people who’ve been excluded or oppressed in the past, to change systems that perpetuate bias, and to ensure fair and just treatment of staff, artists, and audiences. </a:t>
            </a:r>
          </a:p>
        </p:txBody>
      </p:sp>
    </p:spTree>
    <p:extLst>
      <p:ext uri="{BB962C8B-B14F-4D97-AF65-F5344CB8AC3E}">
        <p14:creationId xmlns:p14="http://schemas.microsoft.com/office/powerpoint/2010/main" val="2114255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395112" y="365125"/>
            <a:ext cx="3167187" cy="6370212"/>
          </a:xfrm>
        </p:spPr>
        <p:txBody>
          <a:bodyPr anchor="t">
            <a:noAutofit/>
          </a:bodyPr>
          <a:lstStyle/>
          <a:p>
            <a:r>
              <a:rPr lang="en-US" sz="2400" dirty="0"/>
              <a:t>A majority of DSO respondents feel that arts organizations should work towards greater equity, especially those who attend diverse programs</a:t>
            </a:r>
            <a:br>
              <a:rPr lang="en-US" sz="2400" dirty="0"/>
            </a:br>
            <a:br>
              <a:rPr lang="en-US" sz="2400" dirty="0"/>
            </a:br>
            <a:r>
              <a:rPr lang="en-US" sz="2400" dirty="0"/>
              <a:t>Diving deeper, women, LGBTQ+, Hispanic or Latino, and African American respondents are much more likely than white respondents to believe that arts organizations should work towards greater equity. (aggregate data)</a:t>
            </a:r>
          </a:p>
        </p:txBody>
      </p:sp>
      <p:pic>
        <p:nvPicPr>
          <p:cNvPr id="3" name="Picture 2">
            <a:extLst>
              <a:ext uri="{FF2B5EF4-FFF2-40B4-BE49-F238E27FC236}">
                <a16:creationId xmlns:a16="http://schemas.microsoft.com/office/drawing/2014/main" id="{3BA73F7F-785F-74FF-5E4E-836CD375106E}"/>
              </a:ext>
            </a:extLst>
          </p:cNvPr>
          <p:cNvPicPr>
            <a:picLocks noChangeAspect="1"/>
          </p:cNvPicPr>
          <p:nvPr/>
        </p:nvPicPr>
        <p:blipFill>
          <a:blip r:embed="rId2"/>
          <a:stretch>
            <a:fillRect/>
          </a:stretch>
        </p:blipFill>
        <p:spPr>
          <a:xfrm>
            <a:off x="3562299" y="365125"/>
            <a:ext cx="8460994" cy="6370212"/>
          </a:xfrm>
          <a:prstGeom prst="rect">
            <a:avLst/>
          </a:prstGeom>
        </p:spPr>
      </p:pic>
    </p:spTree>
    <p:extLst>
      <p:ext uri="{BB962C8B-B14F-4D97-AF65-F5344CB8AC3E}">
        <p14:creationId xmlns:p14="http://schemas.microsoft.com/office/powerpoint/2010/main" val="123549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Participating Orchestras</a:t>
            </a:r>
          </a:p>
        </p:txBody>
      </p:sp>
      <p:pic>
        <p:nvPicPr>
          <p:cNvPr id="5" name="Content Placeholder 4">
            <a:extLst>
              <a:ext uri="{FF2B5EF4-FFF2-40B4-BE49-F238E27FC236}">
                <a16:creationId xmlns:a16="http://schemas.microsoft.com/office/drawing/2014/main" id="{FA580B39-25B9-910D-6212-C7DA302E57E0}"/>
              </a:ext>
            </a:extLst>
          </p:cNvPr>
          <p:cNvPicPr>
            <a:picLocks noGrp="1" noChangeAspect="1"/>
          </p:cNvPicPr>
          <p:nvPr>
            <p:ph idx="1"/>
          </p:nvPr>
        </p:nvPicPr>
        <p:blipFill>
          <a:blip r:embed="rId2"/>
          <a:stretch>
            <a:fillRect/>
          </a:stretch>
        </p:blipFill>
        <p:spPr>
          <a:xfrm>
            <a:off x="838200" y="1411746"/>
            <a:ext cx="8552986" cy="5081129"/>
          </a:xfrm>
        </p:spPr>
      </p:pic>
    </p:spTree>
    <p:extLst>
      <p:ext uri="{BB962C8B-B14F-4D97-AF65-F5344CB8AC3E}">
        <p14:creationId xmlns:p14="http://schemas.microsoft.com/office/powerpoint/2010/main" val="258955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192241" y="365125"/>
            <a:ext cx="3203359" cy="6370212"/>
          </a:xfrm>
        </p:spPr>
        <p:txBody>
          <a:bodyPr anchor="t">
            <a:normAutofit fontScale="90000"/>
          </a:bodyPr>
          <a:lstStyle/>
          <a:p>
            <a:r>
              <a:rPr lang="en-US" sz="2400" dirty="0"/>
              <a:t>In aggregate, nearly 45% to 50% of all respondents “don’t know” how equitable an organization their orchestra is. Should they? Those who could cite action steps towards “equity” tended to cite the same things as they cited under “inclusion.” Is equity too abstract of a construct for audience members to adjudicate? Should we think of equity more as a core value, the outcomes of which are reflected in other sorts of indicators (e.g., diversity in audience, programming)?</a:t>
            </a:r>
          </a:p>
        </p:txBody>
      </p:sp>
      <p:pic>
        <p:nvPicPr>
          <p:cNvPr id="3" name="Picture 2">
            <a:extLst>
              <a:ext uri="{FF2B5EF4-FFF2-40B4-BE49-F238E27FC236}">
                <a16:creationId xmlns:a16="http://schemas.microsoft.com/office/drawing/2014/main" id="{7CD17AE9-6E1D-699C-EB38-CE420BE443E3}"/>
              </a:ext>
            </a:extLst>
          </p:cNvPr>
          <p:cNvPicPr>
            <a:picLocks noChangeAspect="1"/>
          </p:cNvPicPr>
          <p:nvPr/>
        </p:nvPicPr>
        <p:blipFill>
          <a:blip r:embed="rId2"/>
          <a:stretch>
            <a:fillRect/>
          </a:stretch>
        </p:blipFill>
        <p:spPr>
          <a:xfrm>
            <a:off x="3395600" y="248355"/>
            <a:ext cx="8604159" cy="6244519"/>
          </a:xfrm>
          <a:prstGeom prst="rect">
            <a:avLst/>
          </a:prstGeom>
        </p:spPr>
      </p:pic>
    </p:spTree>
    <p:extLst>
      <p:ext uri="{BB962C8B-B14F-4D97-AF65-F5344CB8AC3E}">
        <p14:creationId xmlns:p14="http://schemas.microsoft.com/office/powerpoint/2010/main" val="82011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462845" y="229658"/>
            <a:ext cx="11266310" cy="1057275"/>
          </a:xfrm>
        </p:spPr>
        <p:txBody>
          <a:bodyPr anchor="t">
            <a:noAutofit/>
          </a:bodyPr>
          <a:lstStyle/>
          <a:p>
            <a:r>
              <a:rPr lang="en-US" sz="2600" dirty="0"/>
              <a:t>The most commonly supported steps toward greater equity desired by audiences are “support musical training for local children without access” and “more affordable and accessible concerts”</a:t>
            </a:r>
          </a:p>
        </p:txBody>
      </p:sp>
      <p:pic>
        <p:nvPicPr>
          <p:cNvPr id="3" name="Picture 2">
            <a:extLst>
              <a:ext uri="{FF2B5EF4-FFF2-40B4-BE49-F238E27FC236}">
                <a16:creationId xmlns:a16="http://schemas.microsoft.com/office/drawing/2014/main" id="{467091A9-3AD1-3A1D-4309-53CEC77535AA}"/>
              </a:ext>
            </a:extLst>
          </p:cNvPr>
          <p:cNvPicPr>
            <a:picLocks noChangeAspect="1"/>
          </p:cNvPicPr>
          <p:nvPr/>
        </p:nvPicPr>
        <p:blipFill>
          <a:blip r:embed="rId2"/>
          <a:stretch>
            <a:fillRect/>
          </a:stretch>
        </p:blipFill>
        <p:spPr>
          <a:xfrm>
            <a:off x="530577" y="1588753"/>
            <a:ext cx="10196727" cy="5146584"/>
          </a:xfrm>
          <a:prstGeom prst="rect">
            <a:avLst/>
          </a:prstGeom>
        </p:spPr>
      </p:pic>
    </p:spTree>
    <p:extLst>
      <p:ext uri="{BB962C8B-B14F-4D97-AF65-F5344CB8AC3E}">
        <p14:creationId xmlns:p14="http://schemas.microsoft.com/office/powerpoint/2010/main" val="3319082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Questions for discussion</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lnSpcReduction="10000"/>
          </a:bodyPr>
          <a:lstStyle/>
          <a:p>
            <a:r>
              <a:rPr lang="en-US" dirty="0"/>
              <a:t>Moving beyond inclusion towards equity means shifting the structures of power, decision-making, and policy. How consistent is our model of program planning and artistic decision-making with the principles of equity? What role can we play in making culture more democratic?</a:t>
            </a:r>
          </a:p>
          <a:p>
            <a:r>
              <a:rPr lang="en-US" dirty="0"/>
              <a:t>How far are we willing to go to speak to a broader public through our programming? Moving forward, should we place more emphasis on the diversity of programming or the diversity of guest artists?</a:t>
            </a:r>
          </a:p>
          <a:p>
            <a:r>
              <a:rPr lang="en-US" dirty="0"/>
              <a:t>How can we improve communications about what we already do to serve a broader public, in order to better share our progress towards greater equity? What stories can we tell?</a:t>
            </a:r>
          </a:p>
          <a:p>
            <a:endParaRPr lang="en-US" dirty="0"/>
          </a:p>
          <a:p>
            <a:endParaRPr lang="en-US" dirty="0"/>
          </a:p>
        </p:txBody>
      </p:sp>
    </p:spTree>
    <p:extLst>
      <p:ext uri="{BB962C8B-B14F-4D97-AF65-F5344CB8AC3E}">
        <p14:creationId xmlns:p14="http://schemas.microsoft.com/office/powerpoint/2010/main" val="3328618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1298-1DA6-94E6-F09F-74CF0657813A}"/>
              </a:ext>
            </a:extLst>
          </p:cNvPr>
          <p:cNvSpPr>
            <a:spLocks noGrp="1"/>
          </p:cNvSpPr>
          <p:nvPr>
            <p:ph type="title"/>
          </p:nvPr>
        </p:nvSpPr>
        <p:spPr/>
        <p:txBody>
          <a:bodyPr/>
          <a:lstStyle/>
          <a:p>
            <a:r>
              <a:rPr lang="en-US" dirty="0"/>
              <a:t>Patrons’ values and priorities in regards to EDI</a:t>
            </a:r>
          </a:p>
        </p:txBody>
      </p:sp>
      <p:sp>
        <p:nvSpPr>
          <p:cNvPr id="3" name="Text Placeholder 2">
            <a:extLst>
              <a:ext uri="{FF2B5EF4-FFF2-40B4-BE49-F238E27FC236}">
                <a16:creationId xmlns:a16="http://schemas.microsoft.com/office/drawing/2014/main" id="{B73EC37F-DBC3-13FB-85E4-A07B98AD94A7}"/>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1744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395113" y="237066"/>
            <a:ext cx="2799644" cy="6468533"/>
          </a:xfrm>
        </p:spPr>
        <p:txBody>
          <a:bodyPr anchor="t">
            <a:normAutofit/>
          </a:bodyPr>
          <a:lstStyle/>
          <a:p>
            <a:r>
              <a:rPr lang="en-US" sz="2800" dirty="0"/>
              <a:t>Respondents are divided as to whether they consider an arts organization’s commitment to EDI as a criterion for giving (aggregate data); for the DSO, respondents who attend diverse programs are much more focused on this.</a:t>
            </a:r>
          </a:p>
        </p:txBody>
      </p:sp>
      <p:pic>
        <p:nvPicPr>
          <p:cNvPr id="5" name="Picture 4">
            <a:extLst>
              <a:ext uri="{FF2B5EF4-FFF2-40B4-BE49-F238E27FC236}">
                <a16:creationId xmlns:a16="http://schemas.microsoft.com/office/drawing/2014/main" id="{126C4129-45FC-D9C1-9CBA-DF4EC8F1C60C}"/>
              </a:ext>
            </a:extLst>
          </p:cNvPr>
          <p:cNvPicPr>
            <a:picLocks noChangeAspect="1"/>
          </p:cNvPicPr>
          <p:nvPr/>
        </p:nvPicPr>
        <p:blipFill>
          <a:blip r:embed="rId2"/>
          <a:stretch>
            <a:fillRect/>
          </a:stretch>
        </p:blipFill>
        <p:spPr>
          <a:xfrm>
            <a:off x="3318933" y="167661"/>
            <a:ext cx="8811667" cy="6690339"/>
          </a:xfrm>
          <a:prstGeom prst="rect">
            <a:avLst/>
          </a:prstGeom>
        </p:spPr>
      </p:pic>
    </p:spTree>
    <p:extLst>
      <p:ext uri="{BB962C8B-B14F-4D97-AF65-F5344CB8AC3E}">
        <p14:creationId xmlns:p14="http://schemas.microsoft.com/office/powerpoint/2010/main" val="3113792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304801" y="237066"/>
            <a:ext cx="2799644" cy="6468533"/>
          </a:xfrm>
        </p:spPr>
        <p:txBody>
          <a:bodyPr anchor="t">
            <a:normAutofit/>
          </a:bodyPr>
          <a:lstStyle/>
          <a:p>
            <a:r>
              <a:rPr lang="en-US" sz="2800" dirty="0"/>
              <a:t>Here you can see the very strong relationship between EDI as a criterion for giving and respondents’ political values. (aggregate data)</a:t>
            </a:r>
          </a:p>
        </p:txBody>
      </p:sp>
      <p:pic>
        <p:nvPicPr>
          <p:cNvPr id="3" name="Picture 2">
            <a:extLst>
              <a:ext uri="{FF2B5EF4-FFF2-40B4-BE49-F238E27FC236}">
                <a16:creationId xmlns:a16="http://schemas.microsoft.com/office/drawing/2014/main" id="{C991CE3F-5762-770B-4542-3CDD750B2232}"/>
              </a:ext>
            </a:extLst>
          </p:cNvPr>
          <p:cNvPicPr>
            <a:picLocks noChangeAspect="1"/>
          </p:cNvPicPr>
          <p:nvPr/>
        </p:nvPicPr>
        <p:blipFill>
          <a:blip r:embed="rId2"/>
          <a:stretch>
            <a:fillRect/>
          </a:stretch>
        </p:blipFill>
        <p:spPr>
          <a:xfrm>
            <a:off x="3349895" y="237065"/>
            <a:ext cx="8617867" cy="6620935"/>
          </a:xfrm>
          <a:prstGeom prst="rect">
            <a:avLst/>
          </a:prstGeom>
        </p:spPr>
      </p:pic>
    </p:spTree>
    <p:extLst>
      <p:ext uri="{BB962C8B-B14F-4D97-AF65-F5344CB8AC3E}">
        <p14:creationId xmlns:p14="http://schemas.microsoft.com/office/powerpoint/2010/main" val="2786135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270934" y="365125"/>
            <a:ext cx="2539184" cy="6370212"/>
          </a:xfrm>
        </p:spPr>
        <p:txBody>
          <a:bodyPr anchor="t">
            <a:normAutofit/>
          </a:bodyPr>
          <a:lstStyle/>
          <a:p>
            <a:r>
              <a:rPr lang="en-US" sz="2300" dirty="0"/>
              <a:t>When asked what role they’d like to play in our work towards greater EDI, most respondents indicated their role would be limited to choosing which concerts to attend (i.e., they’ll ‘vote with their feet’). A small percentage (i.e., 15% to 20%) want to play a more active role, and a quarter to a third want no role at all.</a:t>
            </a:r>
          </a:p>
        </p:txBody>
      </p:sp>
      <p:pic>
        <p:nvPicPr>
          <p:cNvPr id="4" name="Picture 3">
            <a:extLst>
              <a:ext uri="{FF2B5EF4-FFF2-40B4-BE49-F238E27FC236}">
                <a16:creationId xmlns:a16="http://schemas.microsoft.com/office/drawing/2014/main" id="{F6F2D297-F05E-8A7A-8617-1686FE445D02}"/>
              </a:ext>
            </a:extLst>
          </p:cNvPr>
          <p:cNvPicPr>
            <a:picLocks noChangeAspect="1"/>
          </p:cNvPicPr>
          <p:nvPr/>
        </p:nvPicPr>
        <p:blipFill>
          <a:blip r:embed="rId2"/>
          <a:stretch>
            <a:fillRect/>
          </a:stretch>
        </p:blipFill>
        <p:spPr>
          <a:xfrm>
            <a:off x="2810118" y="365125"/>
            <a:ext cx="9291037" cy="5984875"/>
          </a:xfrm>
          <a:prstGeom prst="rect">
            <a:avLst/>
          </a:prstGeom>
        </p:spPr>
      </p:pic>
    </p:spTree>
    <p:extLst>
      <p:ext uri="{BB962C8B-B14F-4D97-AF65-F5344CB8AC3E}">
        <p14:creationId xmlns:p14="http://schemas.microsoft.com/office/powerpoint/2010/main" val="357898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395112" y="237067"/>
            <a:ext cx="11469510" cy="1033867"/>
          </a:xfrm>
        </p:spPr>
        <p:txBody>
          <a:bodyPr anchor="t">
            <a:normAutofit fontScale="90000"/>
          </a:bodyPr>
          <a:lstStyle/>
          <a:p>
            <a:r>
              <a:rPr lang="en-US" sz="2800" dirty="0"/>
              <a:t>Those who expressed an interest in playing a more active role (i.e., 15% to 20% of all respondents) indicated an interest in several potential actions/programs (aggregate data), esp. “show up at community events” and “explore new musical traditions.”</a:t>
            </a:r>
          </a:p>
        </p:txBody>
      </p:sp>
      <p:pic>
        <p:nvPicPr>
          <p:cNvPr id="3" name="Picture 2">
            <a:extLst>
              <a:ext uri="{FF2B5EF4-FFF2-40B4-BE49-F238E27FC236}">
                <a16:creationId xmlns:a16="http://schemas.microsoft.com/office/drawing/2014/main" id="{22D656FD-F478-4216-9CDA-19B28D8EA838}"/>
              </a:ext>
            </a:extLst>
          </p:cNvPr>
          <p:cNvPicPr>
            <a:picLocks noChangeAspect="1"/>
          </p:cNvPicPr>
          <p:nvPr/>
        </p:nvPicPr>
        <p:blipFill>
          <a:blip r:embed="rId2"/>
          <a:stretch>
            <a:fillRect/>
          </a:stretch>
        </p:blipFill>
        <p:spPr>
          <a:xfrm>
            <a:off x="507999" y="1304801"/>
            <a:ext cx="10329333" cy="5540603"/>
          </a:xfrm>
          <a:prstGeom prst="rect">
            <a:avLst/>
          </a:prstGeom>
        </p:spPr>
      </p:pic>
    </p:spTree>
    <p:extLst>
      <p:ext uri="{BB962C8B-B14F-4D97-AF65-F5344CB8AC3E}">
        <p14:creationId xmlns:p14="http://schemas.microsoft.com/office/powerpoint/2010/main" val="4060960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26269-8728-3B4A-B524-E9DFA6D56177}"/>
              </a:ext>
            </a:extLst>
          </p:cNvPr>
          <p:cNvSpPr>
            <a:spLocks noGrp="1"/>
          </p:cNvSpPr>
          <p:nvPr>
            <p:ph type="title"/>
          </p:nvPr>
        </p:nvSpPr>
        <p:spPr>
          <a:xfrm>
            <a:off x="270934" y="365125"/>
            <a:ext cx="2539184" cy="6370212"/>
          </a:xfrm>
        </p:spPr>
        <p:txBody>
          <a:bodyPr anchor="t">
            <a:normAutofit fontScale="90000"/>
          </a:bodyPr>
          <a:lstStyle/>
          <a:p>
            <a:r>
              <a:rPr lang="en-US" sz="2400" dirty="0"/>
              <a:t>In sum, respondents gave the highest the DSO the highest marks for “inclusion” and somewhat lower marks for “equity.” These figures exclude respondents who answered “don’t know.” Perceptions of diversity of board and staff is lowest of all. Generally, DSO figures are at or above aggregate figures.</a:t>
            </a:r>
            <a:endParaRPr lang="en-US" sz="1800" dirty="0"/>
          </a:p>
        </p:txBody>
      </p:sp>
      <p:pic>
        <p:nvPicPr>
          <p:cNvPr id="4" name="Picture 3">
            <a:extLst>
              <a:ext uri="{FF2B5EF4-FFF2-40B4-BE49-F238E27FC236}">
                <a16:creationId xmlns:a16="http://schemas.microsoft.com/office/drawing/2014/main" id="{186D7234-3CFD-43F8-CB34-91B8C411BA61}"/>
              </a:ext>
            </a:extLst>
          </p:cNvPr>
          <p:cNvPicPr>
            <a:picLocks noChangeAspect="1"/>
          </p:cNvPicPr>
          <p:nvPr/>
        </p:nvPicPr>
        <p:blipFill>
          <a:blip r:embed="rId2"/>
          <a:stretch>
            <a:fillRect/>
          </a:stretch>
        </p:blipFill>
        <p:spPr>
          <a:xfrm>
            <a:off x="3116259" y="365125"/>
            <a:ext cx="8967864" cy="6370212"/>
          </a:xfrm>
          <a:prstGeom prst="rect">
            <a:avLst/>
          </a:prstGeom>
        </p:spPr>
      </p:pic>
    </p:spTree>
    <p:extLst>
      <p:ext uri="{BB962C8B-B14F-4D97-AF65-F5344CB8AC3E}">
        <p14:creationId xmlns:p14="http://schemas.microsoft.com/office/powerpoint/2010/main" val="597684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Questions for discussion</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a:bodyPr>
          <a:lstStyle/>
          <a:p>
            <a:r>
              <a:rPr lang="en-US" dirty="0"/>
              <a:t>Results suggest that the largest share of patrons will experience the orchestra’s commitment to EDI through its programming, and some expressed interest in a broader musical palette (e.g., “more concerts by different kinds of ensembles”). </a:t>
            </a:r>
          </a:p>
          <a:p>
            <a:pPr lvl="1"/>
            <a:r>
              <a:rPr lang="en-US" dirty="0"/>
              <a:t>This underscores the long-term need to align programming with EDI </a:t>
            </a:r>
          </a:p>
          <a:p>
            <a:r>
              <a:rPr lang="en-US" dirty="0"/>
              <a:t>What can we do to capture the high level of support for EDI efforts, among the 15% to 20% of patrons who feel strongly about it? Are there new or different ticket packages or philanthropic vehicles we should think about?</a:t>
            </a:r>
          </a:p>
        </p:txBody>
      </p:sp>
    </p:spTree>
    <p:extLst>
      <p:ext uri="{BB962C8B-B14F-4D97-AF65-F5344CB8AC3E}">
        <p14:creationId xmlns:p14="http://schemas.microsoft.com/office/powerpoint/2010/main" val="30025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normAutofit/>
          </a:bodyPr>
          <a:lstStyle/>
          <a:p>
            <a:r>
              <a:rPr lang="en-US" dirty="0"/>
              <a:t>The IDEA study (Phase 1) explores audience attitudes about inclusion, diversity, and equity</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fontScale="92500"/>
          </a:bodyPr>
          <a:lstStyle/>
          <a:p>
            <a:r>
              <a:rPr lang="en-US" dirty="0"/>
              <a:t>Phase 1 Survey (2023) – focused on audience attitudes about inclusion, diversity, and equity</a:t>
            </a:r>
          </a:p>
          <a:p>
            <a:pPr lvl="1"/>
            <a:r>
              <a:rPr lang="en-US" sz="2200" dirty="0"/>
              <a:t>Assess current levels of audience support for DEI work</a:t>
            </a:r>
          </a:p>
          <a:p>
            <a:pPr lvl="1"/>
            <a:r>
              <a:rPr lang="en-US" sz="2200" dirty="0"/>
              <a:t>Identify strategies for creating a more welcoming audience experience </a:t>
            </a:r>
          </a:p>
          <a:p>
            <a:pPr lvl="1"/>
            <a:r>
              <a:rPr lang="en-US" sz="2200" dirty="0"/>
              <a:t>Create measures and baseline metrics for assessing progress on diversity work</a:t>
            </a:r>
          </a:p>
          <a:p>
            <a:r>
              <a:rPr lang="en-US" dirty="0"/>
              <a:t>Phase 2 Survey (2024) – will focus on the accessibility needs of audiences</a:t>
            </a:r>
          </a:p>
          <a:p>
            <a:r>
              <a:rPr lang="en-US" dirty="0"/>
              <a:t>Overall, the study aims to support orchestras’ thinking about audiences in connection with their work towards greater inclusion, diversity and equity</a:t>
            </a:r>
          </a:p>
          <a:p>
            <a:r>
              <a:rPr lang="en-US" dirty="0"/>
              <a:t>Other cohorts of arts groups across the disciplines will deploy the Phase 1 survey in summer and fall 2023</a:t>
            </a:r>
          </a:p>
        </p:txBody>
      </p:sp>
    </p:spTree>
    <p:extLst>
      <p:ext uri="{BB962C8B-B14F-4D97-AF65-F5344CB8AC3E}">
        <p14:creationId xmlns:p14="http://schemas.microsoft.com/office/powerpoint/2010/main" val="124173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Research Questions, Phase 1</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fontScale="92500" lnSpcReduction="20000"/>
          </a:bodyPr>
          <a:lstStyle/>
          <a:p>
            <a:r>
              <a:rPr lang="en-US" dirty="0"/>
              <a:t>How welcome do audience members feel when they attend an organization’s programs? If they’ve ever felt unwelcome, why?</a:t>
            </a:r>
          </a:p>
          <a:p>
            <a:r>
              <a:rPr lang="en-US" dirty="0"/>
              <a:t>Do audience members believe that arts organizations, generally, should work towards greater inclusion, diversity, and equity in their management and programming?</a:t>
            </a:r>
          </a:p>
          <a:p>
            <a:r>
              <a:rPr lang="en-US" dirty="0"/>
              <a:t>To what degree do audience members recognize an organization’s progress towards greater inclusion, diversity, and equity?</a:t>
            </a:r>
          </a:p>
          <a:p>
            <a:r>
              <a:rPr lang="en-US" dirty="0"/>
              <a:t>Do audience members see themselves as stakeholders in an organization’s work towards greater  inclusion, diversity, and equity? </a:t>
            </a:r>
          </a:p>
          <a:p>
            <a:pPr lvl="1"/>
            <a:r>
              <a:rPr lang="en-US" dirty="0"/>
              <a:t>How might audience members become more enfranchised in this work? </a:t>
            </a:r>
          </a:p>
          <a:p>
            <a:r>
              <a:rPr lang="en-US" dirty="0"/>
              <a:t>How do audience members feel about an organizations’ efforts to diversify artistic offerings? </a:t>
            </a:r>
          </a:p>
          <a:p>
            <a:endParaRPr lang="en-US" dirty="0"/>
          </a:p>
          <a:p>
            <a:endParaRPr lang="en-US" dirty="0"/>
          </a:p>
        </p:txBody>
      </p:sp>
    </p:spTree>
    <p:extLst>
      <p:ext uri="{BB962C8B-B14F-4D97-AF65-F5344CB8AC3E}">
        <p14:creationId xmlns:p14="http://schemas.microsoft.com/office/powerpoint/2010/main" val="229970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Survey Methodology</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normAutofit fontScale="85000" lnSpcReduction="20000"/>
          </a:bodyPr>
          <a:lstStyle/>
          <a:p>
            <a:r>
              <a:rPr lang="en-US" dirty="0"/>
              <a:t>The survey protocol was developed by WolfBrown with input from a range of advisors, tested for face validity in focus groups, and pilot tested</a:t>
            </a:r>
          </a:p>
          <a:p>
            <a:r>
              <a:rPr lang="en-US" dirty="0"/>
              <a:t>In cooperation with the League of American Orchestras, a cohort of 27 orchestras opted to participate in the Phase 1 study.</a:t>
            </a:r>
          </a:p>
          <a:p>
            <a:r>
              <a:rPr lang="en-US" dirty="0"/>
              <a:t>Participating orchestras sent emails to recent ticket buyers requesting cooperation with the survey; three strata or samples were surveyed:</a:t>
            </a:r>
          </a:p>
          <a:p>
            <a:pPr lvl="1"/>
            <a:r>
              <a:rPr lang="en-US" dirty="0"/>
              <a:t>Sample 1: Individual ticket buyers to programs intended for culturally diverse audiences (n=2,739)</a:t>
            </a:r>
          </a:p>
          <a:p>
            <a:pPr lvl="1"/>
            <a:r>
              <a:rPr lang="en-US" dirty="0"/>
              <a:t>Sample 2: Individual ticket buyers to classical programs featuring diverse guest artists, conductors, and/or repertoire, </a:t>
            </a:r>
            <a:r>
              <a:rPr lang="en-US" dirty="0">
                <a:effectLst/>
              </a:rPr>
              <a:t>on the theory that these programs might attract a somewhat more diverse audience (n=4,870)</a:t>
            </a:r>
            <a:endParaRPr lang="en-US" dirty="0"/>
          </a:p>
          <a:p>
            <a:pPr lvl="1"/>
            <a:r>
              <a:rPr lang="en-US" dirty="0"/>
              <a:t>Sample 3: A natural mix of subscribers and individual ticket buyers to classical and pops concerts, randomly selected, then purged of Samples 1 and 2 (n=7,168)</a:t>
            </a:r>
          </a:p>
          <a:p>
            <a:r>
              <a:rPr lang="en-US" dirty="0"/>
              <a:t>A total of 14,843 ticket buyers across the 27 orchestras completed the survey</a:t>
            </a:r>
          </a:p>
        </p:txBody>
      </p:sp>
    </p:spTree>
    <p:extLst>
      <p:ext uri="{BB962C8B-B14F-4D97-AF65-F5344CB8AC3E}">
        <p14:creationId xmlns:p14="http://schemas.microsoft.com/office/powerpoint/2010/main" val="121594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Dashboard reporting and cohort learning activities</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lstStyle/>
          <a:p>
            <a:r>
              <a:rPr lang="en-US" dirty="0"/>
              <a:t>Participating orchestras were able to access results immediately after deployment through the WolfBrown dashboard</a:t>
            </a:r>
          </a:p>
          <a:p>
            <a:r>
              <a:rPr lang="en-US" dirty="0"/>
              <a:t>All orchestras agreed to transparency, such that everyone can view everyone else’s results, in addition to their own results, as well as aggregate results</a:t>
            </a:r>
          </a:p>
          <a:p>
            <a:pPr lvl="1"/>
            <a:r>
              <a:rPr lang="en-US" dirty="0"/>
              <a:t>This report compares our results with aggregate results</a:t>
            </a:r>
          </a:p>
          <a:p>
            <a:r>
              <a:rPr lang="en-US" dirty="0"/>
              <a:t>Participating orchestras reflected on the results as a cohort in two webinars on April 26 and May 10, 2023. Recordings of these sessions are available on the cohort webpage.</a:t>
            </a:r>
          </a:p>
        </p:txBody>
      </p:sp>
    </p:spTree>
    <p:extLst>
      <p:ext uri="{BB962C8B-B14F-4D97-AF65-F5344CB8AC3E}">
        <p14:creationId xmlns:p14="http://schemas.microsoft.com/office/powerpoint/2010/main" val="67298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1298-1DA6-94E6-F09F-74CF0657813A}"/>
              </a:ext>
            </a:extLst>
          </p:cNvPr>
          <p:cNvSpPr>
            <a:spLocks noGrp="1"/>
          </p:cNvSpPr>
          <p:nvPr>
            <p:ph type="title"/>
          </p:nvPr>
        </p:nvSpPr>
        <p:spPr/>
        <p:txBody>
          <a:bodyPr/>
          <a:lstStyle/>
          <a:p>
            <a:r>
              <a:rPr lang="en-US" dirty="0"/>
              <a:t>Basic information about who took the survey</a:t>
            </a:r>
          </a:p>
        </p:txBody>
      </p:sp>
      <p:sp>
        <p:nvSpPr>
          <p:cNvPr id="3" name="Text Placeholder 2">
            <a:extLst>
              <a:ext uri="{FF2B5EF4-FFF2-40B4-BE49-F238E27FC236}">
                <a16:creationId xmlns:a16="http://schemas.microsoft.com/office/drawing/2014/main" id="{B73EC37F-DBC3-13FB-85E4-A07B98AD94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168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84-BD51-F232-4456-E3C1BD84B7D3}"/>
              </a:ext>
            </a:extLst>
          </p:cNvPr>
          <p:cNvSpPr>
            <a:spLocks noGrp="1"/>
          </p:cNvSpPr>
          <p:nvPr>
            <p:ph type="title"/>
          </p:nvPr>
        </p:nvSpPr>
        <p:spPr/>
        <p:txBody>
          <a:bodyPr/>
          <a:lstStyle/>
          <a:p>
            <a:r>
              <a:rPr lang="en-US" dirty="0"/>
              <a:t>Characteristics of survey respondents	</a:t>
            </a:r>
          </a:p>
        </p:txBody>
      </p:sp>
      <p:sp>
        <p:nvSpPr>
          <p:cNvPr id="3" name="Content Placeholder 2">
            <a:extLst>
              <a:ext uri="{FF2B5EF4-FFF2-40B4-BE49-F238E27FC236}">
                <a16:creationId xmlns:a16="http://schemas.microsoft.com/office/drawing/2014/main" id="{F176EDE2-84DF-354D-066B-6D172C62D86E}"/>
              </a:ext>
            </a:extLst>
          </p:cNvPr>
          <p:cNvSpPr>
            <a:spLocks noGrp="1"/>
          </p:cNvSpPr>
          <p:nvPr>
            <p:ph idx="1"/>
          </p:nvPr>
        </p:nvSpPr>
        <p:spPr/>
        <p:txBody>
          <a:bodyPr/>
          <a:lstStyle/>
          <a:p>
            <a:r>
              <a:rPr lang="en-US" dirty="0"/>
              <a:t>Nearly all respondents had attended one of our programs in the past 12 months</a:t>
            </a:r>
          </a:p>
          <a:p>
            <a:r>
              <a:rPr lang="en-US" dirty="0"/>
              <a:t>The pool of respondents was split evenly between individual ticket buyers and subscribers (current and former)</a:t>
            </a:r>
          </a:p>
          <a:p>
            <a:r>
              <a:rPr lang="en-US" dirty="0"/>
              <a:t>Nearly half of all respondents reported making a financial contribution to the orchestra in the past 12 months, over and above the cost of tickets</a:t>
            </a:r>
          </a:p>
        </p:txBody>
      </p:sp>
    </p:spTree>
    <p:extLst>
      <p:ext uri="{BB962C8B-B14F-4D97-AF65-F5344CB8AC3E}">
        <p14:creationId xmlns:p14="http://schemas.microsoft.com/office/powerpoint/2010/main" val="668101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3596</TotalTime>
  <Words>2308</Words>
  <Application>Microsoft Macintosh PowerPoint</Application>
  <PresentationFormat>Widescreen</PresentationFormat>
  <Paragraphs>100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Instructions for creating your own report using this template</vt:lpstr>
      <vt:lpstr>Summary of IDEA Study Results</vt:lpstr>
      <vt:lpstr>Participating Orchestras</vt:lpstr>
      <vt:lpstr>The IDEA study (Phase 1) explores audience attitudes about inclusion, diversity, and equity</vt:lpstr>
      <vt:lpstr>Research Questions, Phase 1</vt:lpstr>
      <vt:lpstr>Survey Methodology</vt:lpstr>
      <vt:lpstr>Dashboard reporting and cohort learning activities</vt:lpstr>
      <vt:lpstr>Basic information about who took the survey</vt:lpstr>
      <vt:lpstr>Characteristics of survey respondents </vt:lpstr>
      <vt:lpstr>PowerPoint Presentation</vt:lpstr>
      <vt:lpstr>PowerPoint Presentation</vt:lpstr>
      <vt:lpstr>Feeling welcome or unwelcome</vt:lpstr>
      <vt:lpstr>PowerPoint Presentation</vt:lpstr>
      <vt:lpstr>Of those who’ve ever felt unwelcome, most cite front of house issues and other audience members’ behaviors (aggregate)</vt:lpstr>
      <vt:lpstr>Questions for discussion</vt:lpstr>
      <vt:lpstr>Attitudes about “Inclusion”</vt:lpstr>
      <vt:lpstr>DSO respondents overwhelmingly support the efforts of arts organizations to be inclusive, esp. those who attend diverse programs.</vt:lpstr>
      <vt:lpstr>Compared to aggregate results, DSO respondents are more likely to describe the DSO as “very inclusive.”  Diving deeper, African American respondents are less likely than white respondents to perceive their local orchestra as “inclusive.” (aggregate data)</vt:lpstr>
      <vt:lpstr>While feelings about the DSO’s inclusivity are positive, only about 30% to 40% of respondents can think of a specific action the DSO has taken to be more inclusive. Many cannot think of anything, or say they “don’t know.”  Those who answered “Yes” were asked to give an example of a specific action. Results illustrate how the DSO’s efforts towards inclusivity are legible to audiences.</vt:lpstr>
      <vt:lpstr>Questions for discussion</vt:lpstr>
      <vt:lpstr>Attitudes about “Diversity”</vt:lpstr>
      <vt:lpstr>A majority of DSO respondents feel that arts organizations should work towards greater diversity, especially those who attend diverse programs</vt:lpstr>
      <vt:lpstr>Compared to aggregate figures, DSO respondents are a bit more likely to see diversity in the orchestra musicians. Note here the relatively low percentages of respondents who answered “don’t know.”</vt:lpstr>
      <vt:lpstr>Much stronger levels of diversity are reported for “guest artists” – both in aggregate, and for the DSO. Again, note here the low figures for “don’t know.”</vt:lpstr>
      <vt:lpstr>Three-quarters of DSO respondents have no idea how diverse the board of directors is. What more might we do to communicate about the diversity of board and staff?</vt:lpstr>
      <vt:lpstr>When asked what steps we might take towards greater diversity, the highest support was expressed for “more concerts by different kinds of ensembles,” “hire orchestra musicians with diverse backgrounds,” and “feature musical traditions from around the world.” However, roughly a quarter of all respondents don’t think any of these steps are a priority.</vt:lpstr>
      <vt:lpstr>Questions for discussion</vt:lpstr>
      <vt:lpstr>Attitudes about “Equity”</vt:lpstr>
      <vt:lpstr>A majority of DSO respondents feel that arts organizations should work towards greater equity, especially those who attend diverse programs  Diving deeper, women, LGBTQ+, Hispanic or Latino, and African American respondents are much more likely than white respondents to believe that arts organizations should work towards greater equity. (aggregate data)</vt:lpstr>
      <vt:lpstr>In aggregate, nearly 45% to 50% of all respondents “don’t know” how equitable an organization their orchestra is. Should they? Those who could cite action steps towards “equity” tended to cite the same things as they cited under “inclusion.” Is equity too abstract of a construct for audience members to adjudicate? Should we think of equity more as a core value, the outcomes of which are reflected in other sorts of indicators (e.g., diversity in audience, programming)?</vt:lpstr>
      <vt:lpstr>The most commonly supported steps toward greater equity desired by audiences are “support musical training for local children without access” and “more affordable and accessible concerts”</vt:lpstr>
      <vt:lpstr>Questions for discussion</vt:lpstr>
      <vt:lpstr>Patrons’ values and priorities in regards to EDI</vt:lpstr>
      <vt:lpstr>Respondents are divided as to whether they consider an arts organization’s commitment to EDI as a criterion for giving (aggregate data); for the DSO, respondents who attend diverse programs are much more focused on this.</vt:lpstr>
      <vt:lpstr>Here you can see the very strong relationship between EDI as a criterion for giving and respondents’ political values. (aggregate data)</vt:lpstr>
      <vt:lpstr>When asked what role they’d like to play in our work towards greater EDI, most respondents indicated their role would be limited to choosing which concerts to attend (i.e., they’ll ‘vote with their feet’). A small percentage (i.e., 15% to 20%) want to play a more active role, and a quarter to a third want no role at all.</vt:lpstr>
      <vt:lpstr>Those who expressed an interest in playing a more active role (i.e., 15% to 20% of all respondents) indicated an interest in several potential actions/programs (aggregate data), esp. “show up at community events” and “explore new musical traditions.”</vt:lpstr>
      <vt:lpstr>In sum, respondents gave the highest the DSO the highest marks for “inclusion” and somewhat lower marks for “equity.” These figures exclude respondents who answered “don’t know.” Perceptions of diversity of board and staff is lowest of all. Generally, DSO figures are at or above aggregate figures.</vt:lpstr>
      <vt:lpstr>Questions for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Study Results</dc:title>
  <dc:creator>Alan Brown</dc:creator>
  <cp:lastModifiedBy>Alan Brown</cp:lastModifiedBy>
  <cp:revision>38</cp:revision>
  <dcterms:created xsi:type="dcterms:W3CDTF">2023-05-05T16:31:23Z</dcterms:created>
  <dcterms:modified xsi:type="dcterms:W3CDTF">2023-05-11T02:55:21Z</dcterms:modified>
</cp:coreProperties>
</file>